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77" r:id="rId3"/>
    <p:sldId id="285" r:id="rId4"/>
    <p:sldId id="286" r:id="rId5"/>
    <p:sldId id="287" r:id="rId6"/>
    <p:sldId id="284" r:id="rId7"/>
    <p:sldId id="278" r:id="rId8"/>
    <p:sldId id="265" r:id="rId9"/>
    <p:sldId id="280" r:id="rId10"/>
    <p:sldId id="279" r:id="rId11"/>
    <p:sldId id="266" r:id="rId12"/>
    <p:sldId id="281" r:id="rId13"/>
    <p:sldId id="267" r:id="rId14"/>
    <p:sldId id="274" r:id="rId15"/>
    <p:sldId id="268" r:id="rId16"/>
    <p:sldId id="269" r:id="rId17"/>
    <p:sldId id="270" r:id="rId18"/>
    <p:sldId id="272" r:id="rId19"/>
    <p:sldId id="271" r:id="rId20"/>
    <p:sldId id="282" r:id="rId21"/>
    <p:sldId id="283" r:id="rId22"/>
    <p:sldId id="289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73"/>
    <p:restoredTop sz="94617"/>
  </p:normalViewPr>
  <p:slideViewPr>
    <p:cSldViewPr snapToGrid="0" snapToObjects="1">
      <p:cViewPr varScale="1">
        <p:scale>
          <a:sx n="82" d="100"/>
          <a:sy n="82" d="100"/>
        </p:scale>
        <p:origin x="184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77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08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3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40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38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03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31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82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81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1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9/2/19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53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23589-D1FE-5045-809F-56B69D3AD8BF}" type="datetimeFigureOut">
              <a:rPr lang="en-US" smtClean="0"/>
              <a:t>9/2/19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99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20C6E-CA0D-DF47-B15E-7FBD823462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DS 6373:</a:t>
            </a:r>
            <a:br>
              <a:rPr lang="en-US" dirty="0"/>
            </a:br>
            <a:r>
              <a:rPr lang="en-US" dirty="0"/>
              <a:t>Unit 2 Live Session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B29C45-FF52-114F-B6CC-278EA86ED7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62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7970-A3D2-894F-B999-E623D1DC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480529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Breakout 2</a:t>
            </a:r>
          </a:p>
        </p:txBody>
      </p:sp>
    </p:spTree>
    <p:extLst>
      <p:ext uri="{BB962C8B-B14F-4D97-AF65-F5344CB8AC3E}">
        <p14:creationId xmlns:p14="http://schemas.microsoft.com/office/powerpoint/2010/main" val="1725103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A595C-51F4-0349-8E81-A041E8112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944"/>
            <a:ext cx="7886700" cy="62952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Match’em</a:t>
            </a:r>
            <a:r>
              <a:rPr lang="en-US" dirty="0"/>
              <a:t> Up Part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47AEAE-0F23-CA4A-9767-E1AC055D3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475" y="2030551"/>
            <a:ext cx="2393940" cy="17494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79DD77-1005-EA4E-B9B5-DF76506687A0}"/>
              </a:ext>
            </a:extLst>
          </p:cNvPr>
          <p:cNvSpPr txBox="1"/>
          <p:nvPr/>
        </p:nvSpPr>
        <p:spPr>
          <a:xfrm>
            <a:off x="6087693" y="1831550"/>
            <a:ext cx="2895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 hours of minutely data</a:t>
            </a:r>
          </a:p>
        </p:txBody>
      </p:sp>
      <p:pic>
        <p:nvPicPr>
          <p:cNvPr id="10242" name="Picture 2" descr="https://lh4.googleusercontent.com/Bn1B5ojplitOX_nUHAln3TFzuBMBmb4-ZY52B-wBewuBE9y6nfsloSR91FU3TR9kSNQ9BgxoNzrUorsv4EAGWa8SeMYEvy8fNvOlQURseRhzs9GoEeu07fqe0Cp5CyvLLcnMKxh_">
            <a:extLst>
              <a:ext uri="{FF2B5EF4-FFF2-40B4-BE49-F238E27FC236}">
                <a16:creationId xmlns:a16="http://schemas.microsoft.com/office/drawing/2014/main" id="{276DC3CD-751B-404E-AF91-75CE6F0CA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786" y="222897"/>
            <a:ext cx="2589327" cy="167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233A60F-4873-0640-9205-AE37D43C1BB8}"/>
              </a:ext>
            </a:extLst>
          </p:cNvPr>
          <p:cNvSpPr/>
          <p:nvPr/>
        </p:nvSpPr>
        <p:spPr>
          <a:xfrm>
            <a:off x="5487930" y="177031"/>
            <a:ext cx="3557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New Zealand Births by Quarter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A617FF-CF35-364D-8F2F-31D476039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19" y="1984843"/>
            <a:ext cx="2441747" cy="1301548"/>
          </a:xfrm>
          <a:prstGeom prst="rect">
            <a:avLst/>
          </a:prstGeom>
        </p:spPr>
      </p:pic>
      <p:pic>
        <p:nvPicPr>
          <p:cNvPr id="10246" name="Picture 6" descr="https://lh6.googleusercontent.com/YLTbsIonbBx2wRD0ek1rPoCxlsgzQEvV3J-rt8gz1I4NrUXs_yaKngnXfP33REEuIRZbzxZU14BOaa4W3nKRzScFhs3Oh_WtBuF6L1SP4l_UX2qGFtfs-IKW7fOljzCbqA4zzh1d">
            <a:extLst>
              <a:ext uri="{FF2B5EF4-FFF2-40B4-BE49-F238E27FC236}">
                <a16:creationId xmlns:a16="http://schemas.microsoft.com/office/drawing/2014/main" id="{9F5291F9-9E20-9C4C-941F-399DBE456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805" y="5352008"/>
            <a:ext cx="1473879" cy="144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https://lh6.googleusercontent.com/-ZkPOXFyE6Nz3_ga041lC2eJ58z2731Ze6lqzOJgftngHaD3vTOBZbdjn9c-lbqrpUoRpnXe0UoAAQTM8XTJ5LtrTVoH8DVRMEg68UKeuMrq6zQW1m4USSgLMeReAuDjezMA4nVD">
            <a:extLst>
              <a:ext uri="{FF2B5EF4-FFF2-40B4-BE49-F238E27FC236}">
                <a16:creationId xmlns:a16="http://schemas.microsoft.com/office/drawing/2014/main" id="{96BCA1E6-0C9E-3F42-8BAC-208E992C9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405017"/>
            <a:ext cx="2060527" cy="151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7560E11-7ED8-3B44-8E1F-51207420DC9F}"/>
              </a:ext>
            </a:extLst>
          </p:cNvPr>
          <p:cNvSpPr txBox="1"/>
          <p:nvPr/>
        </p:nvSpPr>
        <p:spPr>
          <a:xfrm>
            <a:off x="263665" y="1246785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B829B5-42FA-7F4E-BB59-3DC9C2AC21F3}"/>
              </a:ext>
            </a:extLst>
          </p:cNvPr>
          <p:cNvSpPr txBox="1"/>
          <p:nvPr/>
        </p:nvSpPr>
        <p:spPr>
          <a:xfrm>
            <a:off x="250493" y="2676491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5D3AFF-851E-FC48-9048-E91E6BA95837}"/>
              </a:ext>
            </a:extLst>
          </p:cNvPr>
          <p:cNvSpPr txBox="1"/>
          <p:nvPr/>
        </p:nvSpPr>
        <p:spPr>
          <a:xfrm>
            <a:off x="250492" y="4156774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41078A-DAA0-6149-A231-B28A4B665A84}"/>
              </a:ext>
            </a:extLst>
          </p:cNvPr>
          <p:cNvSpPr txBox="1"/>
          <p:nvPr/>
        </p:nvSpPr>
        <p:spPr>
          <a:xfrm>
            <a:off x="88544" y="5783118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A14155-D310-A143-B931-3080463D0764}"/>
              </a:ext>
            </a:extLst>
          </p:cNvPr>
          <p:cNvSpPr txBox="1"/>
          <p:nvPr/>
        </p:nvSpPr>
        <p:spPr>
          <a:xfrm>
            <a:off x="5487930" y="774328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28A91F-6C1E-CF48-92A0-728B7DA3D52C}"/>
              </a:ext>
            </a:extLst>
          </p:cNvPr>
          <p:cNvSpPr txBox="1"/>
          <p:nvPr/>
        </p:nvSpPr>
        <p:spPr>
          <a:xfrm>
            <a:off x="5679724" y="2464252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16A2E8-E5DF-E84F-B176-B3DD86839CAC}"/>
              </a:ext>
            </a:extLst>
          </p:cNvPr>
          <p:cNvSpPr txBox="1"/>
          <p:nvPr/>
        </p:nvSpPr>
        <p:spPr>
          <a:xfrm>
            <a:off x="5712086" y="4137272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5D50F1-CAC4-D745-8DCD-795EBD6F879B}"/>
              </a:ext>
            </a:extLst>
          </p:cNvPr>
          <p:cNvSpPr txBox="1"/>
          <p:nvPr/>
        </p:nvSpPr>
        <p:spPr>
          <a:xfrm>
            <a:off x="5712085" y="5625626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07E0E09-1150-C444-801D-C128A0E532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142" y="547851"/>
            <a:ext cx="1363923" cy="146593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FCFC878-97D2-9247-B3EF-485A91E10F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387" y="5262361"/>
            <a:ext cx="2104790" cy="141084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F8F53C7-A0AC-FF48-AFAE-A03CBEF681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1977" y="3738383"/>
            <a:ext cx="2824935" cy="152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68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7970-A3D2-894F-B999-E623D1DC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480529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End Break Out 2</a:t>
            </a:r>
          </a:p>
        </p:txBody>
      </p:sp>
    </p:spTree>
    <p:extLst>
      <p:ext uri="{BB962C8B-B14F-4D97-AF65-F5344CB8AC3E}">
        <p14:creationId xmlns:p14="http://schemas.microsoft.com/office/powerpoint/2010/main" val="2555749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E2026-1619-0444-A40E-C0BB305CD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02" y="2576064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Aggregating</a:t>
            </a:r>
          </a:p>
        </p:txBody>
      </p:sp>
    </p:spTree>
    <p:extLst>
      <p:ext uri="{BB962C8B-B14F-4D97-AF65-F5344CB8AC3E}">
        <p14:creationId xmlns:p14="http://schemas.microsoft.com/office/powerpoint/2010/main" val="3827849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DCC4B-1A87-E243-8D21-8C8DCC1B1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956" y="365126"/>
            <a:ext cx="8671446" cy="1325563"/>
          </a:xfrm>
        </p:spPr>
        <p:txBody>
          <a:bodyPr/>
          <a:lstStyle/>
          <a:p>
            <a:r>
              <a:rPr lang="en-US" dirty="0"/>
              <a:t>Power Usage By Minute for 6 months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B1B0CF-7782-0E48-8CC5-3D831729B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56" y="2651663"/>
            <a:ext cx="3882442" cy="26573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DF73EC-9D72-A74F-8489-6B2E3FB8F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131" y="2651663"/>
            <a:ext cx="4408648" cy="256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75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12DD6-DADA-2447-8432-875D17623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Hourly Power Usage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2D366F-625D-3743-A672-C0D1757B9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205" y="2032757"/>
            <a:ext cx="6883590" cy="4711435"/>
          </a:xfrm>
          <a:prstGeom prst="rect">
            <a:avLst/>
          </a:prstGeom>
        </p:spPr>
      </p:pic>
      <p:pic>
        <p:nvPicPr>
          <p:cNvPr id="7170" name="Picture 2" descr="https://lh6.googleusercontent.com/aj3Js3tTFiRRjVhn8QPkgYVU_rgy83fuRIK3SNWiS5_cKrD-Ma1_qi8_ToZ26fvcDlPpWimJa8eRiqYGHXhGJ04jRGZ8pU1Fjidl2h3g1wE-kNtHkMZ6l-RGhu7uquSXTewHoVFj">
            <a:extLst>
              <a:ext uri="{FF2B5EF4-FFF2-40B4-BE49-F238E27FC236}">
                <a16:creationId xmlns:a16="http://schemas.microsoft.com/office/drawing/2014/main" id="{10D5AD2E-208C-2C44-BC64-E8C4E710B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202" y="237390"/>
            <a:ext cx="2419593" cy="158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072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94935-77FD-5D40-8158-88F40FB28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Daily Power Usage</a:t>
            </a:r>
          </a:p>
        </p:txBody>
      </p:sp>
      <p:pic>
        <p:nvPicPr>
          <p:cNvPr id="8194" name="Picture 2" descr="https://lh4.googleusercontent.com/Y8u4q1kRGr353YQEqaBW-Y_fJU-xfdxHJICBZjLBCFnXUZ0wRXPTrDVz67CTWzQmQFcUUg8xRYc_NyCd4TSHhb68XlNW6mXp-7j6Iy9QhkC-dzXSzGldZ1HirSNi2xkC31gXqncd">
            <a:extLst>
              <a:ext uri="{FF2B5EF4-FFF2-40B4-BE49-F238E27FC236}">
                <a16:creationId xmlns:a16="http://schemas.microsoft.com/office/drawing/2014/main" id="{E64B1FDC-F0D4-7A49-82C0-E3BD92196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364" y="208035"/>
            <a:ext cx="2196231" cy="148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lh6.googleusercontent.com/59RxVklp3OD5u0gx-pgK_UTUu7C2_WmXuKNkykLj0nIaMD-5dg6qk2BsyW78KIq_-NgZpEOd3uBaDSv3AJlAIaozX96H0S8r7rmLvy6vPClG93AXTtZuIB7OmkF3qlAEUGkPrsTT">
            <a:extLst>
              <a:ext uri="{FF2B5EF4-FFF2-40B4-BE49-F238E27FC236}">
                <a16:creationId xmlns:a16="http://schemas.microsoft.com/office/drawing/2014/main" id="{7FF580CE-17BC-A842-BF65-019C2561A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27" y="1883865"/>
            <a:ext cx="6870886" cy="448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681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195C2-661D-E94E-8E6C-9E42DDA54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593" y="1552482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Question … What should the Spectral Density of White Noise Look Like?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060B31-B092-DF43-8732-40D906E78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88" y="3408243"/>
            <a:ext cx="4801310" cy="13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05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F8019-CCA5-4649-978B-10D7B71A3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the True Spectral Density Shown Below Always at Zero?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6BCE04-84E7-B145-A709-B91833CFD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373" y="1690689"/>
            <a:ext cx="6073253" cy="488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42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702F0-0B2D-FF4A-9D98-94F3C997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60" y="2316756"/>
            <a:ext cx="783381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Generate 1000 observation of from a white noise process and find the sample spectral density using a </a:t>
            </a:r>
            <a:r>
              <a:rPr lang="en-US" dirty="0" err="1"/>
              <a:t>Parzen</a:t>
            </a:r>
            <a:r>
              <a:rPr lang="en-US" dirty="0"/>
              <a:t> Window.</a:t>
            </a:r>
          </a:p>
        </p:txBody>
      </p:sp>
    </p:spTree>
    <p:extLst>
      <p:ext uri="{BB962C8B-B14F-4D97-AF65-F5344CB8AC3E}">
        <p14:creationId xmlns:p14="http://schemas.microsoft.com/office/powerpoint/2010/main" val="1971712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E1292-4985-704B-B289-215AB2CC7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13" y="2453234"/>
            <a:ext cx="8748214" cy="1325563"/>
          </a:xfrm>
        </p:spPr>
        <p:txBody>
          <a:bodyPr/>
          <a:lstStyle/>
          <a:p>
            <a:r>
              <a:rPr lang="en-US" dirty="0"/>
              <a:t>Explanation:</a:t>
            </a:r>
            <a:br>
              <a:rPr lang="en-US" dirty="0"/>
            </a:br>
            <a:r>
              <a:rPr lang="en-US" dirty="0"/>
              <a:t>VXBAR CODE / Unit 1 Breakout Code </a:t>
            </a:r>
          </a:p>
        </p:txBody>
      </p:sp>
    </p:spTree>
    <p:extLst>
      <p:ext uri="{BB962C8B-B14F-4D97-AF65-F5344CB8AC3E}">
        <p14:creationId xmlns:p14="http://schemas.microsoft.com/office/powerpoint/2010/main" val="106642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540E-6349-4140-8FCC-CCCD9D579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12290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 Out 3</a:t>
            </a:r>
          </a:p>
        </p:txBody>
      </p:sp>
    </p:spTree>
    <p:extLst>
      <p:ext uri="{BB962C8B-B14F-4D97-AF65-F5344CB8AC3E}">
        <p14:creationId xmlns:p14="http://schemas.microsoft.com/office/powerpoint/2010/main" val="3423720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0E49C-7923-7E4D-B5EB-4E2F07FF3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8132F-49CC-884C-9C09-FA1A20AC4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859" y="1839273"/>
            <a:ext cx="8529425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Load the Data</a:t>
            </a:r>
          </a:p>
          <a:p>
            <a:pPr marL="971550" lvl="1" indent="-514350">
              <a:buAutoNum type="arabicPeriod"/>
            </a:pPr>
            <a:r>
              <a:rPr lang="en-US" dirty="0"/>
              <a:t>Filter the data to get only the sales for Store 8 and Item 1.  </a:t>
            </a:r>
          </a:p>
          <a:p>
            <a:pPr marL="971550" lvl="1" indent="-514350">
              <a:buFont typeface="Arial" panose="020B0604020202020204" pitchFamily="34" charset="0"/>
              <a:buAutoNum type="arabicPeriod"/>
            </a:pPr>
            <a:r>
              <a:rPr lang="en-US" dirty="0"/>
              <a:t>Stor8Item1 = Walmart %&gt;% filter(item == 1 &amp; store == 8)</a:t>
            </a:r>
          </a:p>
          <a:p>
            <a:pPr marL="514350" indent="-514350">
              <a:buAutoNum type="arabicPeriod"/>
            </a:pPr>
            <a:r>
              <a:rPr lang="en-US" dirty="0"/>
              <a:t>Does the data come from a stationary process? Make sure and address all 3 conditions.</a:t>
            </a:r>
          </a:p>
          <a:p>
            <a:pPr marL="514350" indent="-514350">
              <a:buAutoNum type="arabicPeriod"/>
            </a:pPr>
            <a:r>
              <a:rPr lang="en-US" dirty="0"/>
              <a:t>The client believes there is yearly and weekly seasonality in the data.  Is there evidence of this with respect to the spectral density? </a:t>
            </a:r>
          </a:p>
        </p:txBody>
      </p:sp>
    </p:spTree>
    <p:extLst>
      <p:ext uri="{BB962C8B-B14F-4D97-AF65-F5344CB8AC3E}">
        <p14:creationId xmlns:p14="http://schemas.microsoft.com/office/powerpoint/2010/main" val="1422970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540E-6349-4140-8FCC-CCCD9D579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12290"/>
            <a:ext cx="7886700" cy="1325563"/>
          </a:xfrm>
        </p:spPr>
        <p:txBody>
          <a:bodyPr/>
          <a:lstStyle/>
          <a:p>
            <a:pPr algn="ctr"/>
            <a:r>
              <a:rPr lang="en-US" dirty="0" err="1"/>
              <a:t>EndBreak</a:t>
            </a:r>
            <a:r>
              <a:rPr lang="en-US" dirty="0"/>
              <a:t> Out 3</a:t>
            </a:r>
          </a:p>
        </p:txBody>
      </p:sp>
    </p:spTree>
    <p:extLst>
      <p:ext uri="{BB962C8B-B14F-4D97-AF65-F5344CB8AC3E}">
        <p14:creationId xmlns:p14="http://schemas.microsoft.com/office/powerpoint/2010/main" val="1281921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68259-9E7C-384E-A8DD-3A0765DAB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CC133-32BD-8E48-A7C8-A56F4B157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57967"/>
            <a:ext cx="7670042" cy="28945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8B4CA0-0D51-8C41-81D2-C501A7B5F7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69"/>
          <a:stretch/>
        </p:blipFill>
        <p:spPr>
          <a:xfrm>
            <a:off x="478522" y="4675343"/>
            <a:ext cx="3463782" cy="16491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80CF63-FA0A-7741-90CB-86DDA0FABBE8}"/>
              </a:ext>
            </a:extLst>
          </p:cNvPr>
          <p:cNvSpPr/>
          <p:nvPr/>
        </p:nvSpPr>
        <p:spPr>
          <a:xfrm>
            <a:off x="4286250" y="4463012"/>
            <a:ext cx="4572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err="1"/>
              <a:t>xdf</a:t>
            </a:r>
            <a:r>
              <a:rPr lang="en-US" sz="1200" dirty="0"/>
              <a:t> = </a:t>
            </a:r>
            <a:r>
              <a:rPr lang="en-US" sz="1200" dirty="0" err="1"/>
              <a:t>read.csv</a:t>
            </a:r>
            <a:r>
              <a:rPr lang="en-US" sz="1200" dirty="0"/>
              <a:t>(</a:t>
            </a:r>
            <a:r>
              <a:rPr lang="en-US" sz="1200" dirty="0" err="1"/>
              <a:t>file.choose</a:t>
            </a:r>
            <a:r>
              <a:rPr lang="en-US" sz="1200" dirty="0"/>
              <a:t>(),header = TRUE) </a:t>
            </a:r>
          </a:p>
          <a:p>
            <a:r>
              <a:rPr lang="en-US" sz="1200" dirty="0"/>
              <a:t>x = </a:t>
            </a:r>
            <a:r>
              <a:rPr lang="en-US" sz="1200" dirty="0" err="1"/>
              <a:t>as.numeric</a:t>
            </a:r>
            <a:r>
              <a:rPr lang="en-US" sz="1200" dirty="0"/>
              <a:t>(paste(</a:t>
            </a:r>
            <a:r>
              <a:rPr lang="en-US" sz="1200" dirty="0" err="1"/>
              <a:t>xdf$Adj.Close</a:t>
            </a:r>
            <a:r>
              <a:rPr lang="en-US" sz="1200" dirty="0"/>
              <a:t>)) </a:t>
            </a:r>
          </a:p>
          <a:p>
            <a:r>
              <a:rPr lang="en-US" sz="1200" dirty="0"/>
              <a:t>x = x[!</a:t>
            </a:r>
            <a:r>
              <a:rPr lang="en-US" sz="1200" dirty="0" err="1"/>
              <a:t>is.na</a:t>
            </a:r>
            <a:r>
              <a:rPr lang="en-US" sz="1200" dirty="0"/>
              <a:t>(x)] </a:t>
            </a:r>
          </a:p>
          <a:p>
            <a:r>
              <a:rPr lang="en-US" sz="1200" dirty="0"/>
              <a:t>n=length(x) #n = 1509 </a:t>
            </a:r>
          </a:p>
          <a:p>
            <a:r>
              <a:rPr lang="en-US" sz="1200" dirty="0" err="1"/>
              <a:t>nlag</a:t>
            </a:r>
            <a:r>
              <a:rPr lang="en-US" sz="1200" dirty="0"/>
              <a:t>=1508 #n-1 </a:t>
            </a:r>
          </a:p>
          <a:p>
            <a:r>
              <a:rPr lang="en-US" sz="1200" dirty="0"/>
              <a:t>gamma0=</a:t>
            </a:r>
            <a:r>
              <a:rPr lang="en-US" sz="1200" dirty="0" err="1"/>
              <a:t>var</a:t>
            </a:r>
            <a:r>
              <a:rPr lang="en-US" sz="1200" dirty="0"/>
              <a:t>(x)*(n-1)/n</a:t>
            </a:r>
          </a:p>
          <a:p>
            <a:r>
              <a:rPr lang="en-US" sz="1200" dirty="0" err="1"/>
              <a:t>aut</a:t>
            </a:r>
            <a:r>
              <a:rPr lang="en-US" sz="1200" dirty="0"/>
              <a:t>=</a:t>
            </a:r>
            <a:r>
              <a:rPr lang="en-US" sz="1200" dirty="0" err="1"/>
              <a:t>acf</a:t>
            </a:r>
            <a:r>
              <a:rPr lang="en-US" sz="1200" dirty="0"/>
              <a:t>(</a:t>
            </a:r>
            <a:r>
              <a:rPr lang="en-US" sz="1200" dirty="0" err="1"/>
              <a:t>x,lag.max</a:t>
            </a:r>
            <a:r>
              <a:rPr lang="en-US" sz="1200" dirty="0"/>
              <a:t>=1508) #n-1 </a:t>
            </a:r>
          </a:p>
          <a:p>
            <a:r>
              <a:rPr lang="en-US" sz="1200" dirty="0"/>
              <a:t>sum=0 </a:t>
            </a:r>
          </a:p>
          <a:p>
            <a:r>
              <a:rPr lang="en-US" sz="1200" dirty="0"/>
              <a:t>for (k in 1:nlag) {sum=sum+(1-k/n)*</a:t>
            </a:r>
            <a:r>
              <a:rPr lang="en-US" sz="1200" dirty="0" err="1"/>
              <a:t>aut$acf</a:t>
            </a:r>
            <a:r>
              <a:rPr lang="en-US" sz="1200" dirty="0"/>
              <a:t>[k+1]*gamma0} </a:t>
            </a:r>
          </a:p>
          <a:p>
            <a:r>
              <a:rPr lang="en-US" sz="1200" dirty="0" err="1"/>
              <a:t>vxbar</a:t>
            </a:r>
            <a:r>
              <a:rPr lang="en-US" sz="1200" dirty="0"/>
              <a:t>=2*sum/n+gamma0/n #note the </a:t>
            </a:r>
            <a:r>
              <a:rPr lang="en-US" sz="1200" dirty="0" err="1"/>
              <a:t>mult</a:t>
            </a:r>
            <a:r>
              <a:rPr lang="en-US" sz="1200" dirty="0"/>
              <a:t> of sum by 2 </a:t>
            </a:r>
          </a:p>
          <a:p>
            <a:r>
              <a:rPr lang="en-US" sz="1200" dirty="0" err="1"/>
              <a:t>vxbar</a:t>
            </a:r>
            <a:endParaRPr lang="en-US" sz="12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ECACC0-3A22-9B40-8105-961B92377D84}"/>
              </a:ext>
            </a:extLst>
          </p:cNvPr>
          <p:cNvCxnSpPr>
            <a:cxnSpLocks/>
          </p:cNvCxnSpPr>
          <p:nvPr/>
        </p:nvCxnSpPr>
        <p:spPr>
          <a:xfrm flipH="1">
            <a:off x="6010508" y="5497552"/>
            <a:ext cx="34568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537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B1379-31C1-8649-978D-9019CB999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3F38AB-9D4F-1949-8906-D8687E205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392" y="1565502"/>
            <a:ext cx="6843215" cy="507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00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49BE9-2662-AB49-8C7C-375E87D12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of Autocovariance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F73AA9-2683-B143-AC79-13FA121EF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6802"/>
            <a:ext cx="8899231" cy="456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80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92956-15AF-0A48-9EB0-4A27B0E59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 from PPT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1C333-326F-454A-A4F5-B78BD4D761B9}"/>
              </a:ext>
            </a:extLst>
          </p:cNvPr>
          <p:cNvSpPr/>
          <p:nvPr/>
        </p:nvSpPr>
        <p:spPr>
          <a:xfrm>
            <a:off x="628650" y="1456516"/>
            <a:ext cx="7656706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1. How does changing amplitude affect the spectral density plots?</a:t>
            </a:r>
          </a:p>
          <a:p>
            <a:endParaRPr lang="en-US" dirty="0"/>
          </a:p>
          <a:p>
            <a:r>
              <a:rPr lang="en-US" dirty="0"/>
              <a:t>a = </a:t>
            </a:r>
            <a:r>
              <a:rPr lang="en-US" dirty="0" err="1"/>
              <a:t>gen.sigplusnoise.wge</a:t>
            </a:r>
            <a:r>
              <a:rPr lang="en-US" dirty="0"/>
              <a:t>(1000,coef = c(1,0), </a:t>
            </a:r>
            <a:r>
              <a:rPr lang="en-US" dirty="0" err="1"/>
              <a:t>freq</a:t>
            </a:r>
            <a:r>
              <a:rPr lang="en-US" dirty="0"/>
              <a:t> = c(.2,0))</a:t>
            </a:r>
          </a:p>
          <a:p>
            <a:r>
              <a:rPr lang="en-US" dirty="0" err="1"/>
              <a:t>parzen.wge</a:t>
            </a:r>
            <a:r>
              <a:rPr lang="en-US" dirty="0"/>
              <a:t>(a)</a:t>
            </a:r>
          </a:p>
          <a:p>
            <a:r>
              <a:rPr lang="en-US" dirty="0"/>
              <a:t>a = </a:t>
            </a:r>
            <a:r>
              <a:rPr lang="en-US" dirty="0" err="1"/>
              <a:t>gen.sigplusnoise.wge</a:t>
            </a:r>
            <a:r>
              <a:rPr lang="en-US" dirty="0"/>
              <a:t>(1000,coef = c(10,0), </a:t>
            </a:r>
            <a:r>
              <a:rPr lang="en-US" dirty="0" err="1"/>
              <a:t>freq</a:t>
            </a:r>
            <a:r>
              <a:rPr lang="en-US" dirty="0"/>
              <a:t> = c(.2,0))</a:t>
            </a:r>
          </a:p>
          <a:p>
            <a:r>
              <a:rPr lang="en-US" dirty="0" err="1"/>
              <a:t>parzen.wge</a:t>
            </a:r>
            <a:r>
              <a:rPr lang="en-US" dirty="0"/>
              <a:t>(a)</a:t>
            </a:r>
          </a:p>
          <a:p>
            <a:r>
              <a:rPr lang="en-US" dirty="0"/>
              <a:t>a = </a:t>
            </a:r>
            <a:r>
              <a:rPr lang="en-US" dirty="0" err="1"/>
              <a:t>gen.sigplusnoise.wge</a:t>
            </a:r>
            <a:r>
              <a:rPr lang="en-US" dirty="0"/>
              <a:t>(1000,coef = c(15,0), </a:t>
            </a:r>
            <a:r>
              <a:rPr lang="en-US" dirty="0" err="1"/>
              <a:t>freq</a:t>
            </a:r>
            <a:r>
              <a:rPr lang="en-US" dirty="0"/>
              <a:t> = c(.2,0))</a:t>
            </a:r>
          </a:p>
          <a:p>
            <a:r>
              <a:rPr lang="en-US" dirty="0" err="1"/>
              <a:t>parzen.wge</a:t>
            </a:r>
            <a:r>
              <a:rPr lang="en-US" dirty="0"/>
              <a:t>(a)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2. Link between realization and spectral density. Examples</a:t>
            </a:r>
          </a:p>
          <a:p>
            <a:endParaRPr lang="en-US" dirty="0"/>
          </a:p>
          <a:p>
            <a:r>
              <a:rPr lang="en-US" dirty="0"/>
              <a:t>a = </a:t>
            </a:r>
            <a:r>
              <a:rPr lang="en-US" dirty="0" err="1"/>
              <a:t>gen.sigplusnoise.wge</a:t>
            </a:r>
            <a:r>
              <a:rPr lang="en-US" dirty="0"/>
              <a:t>(100,coef = c(1,0), </a:t>
            </a:r>
            <a:r>
              <a:rPr lang="en-US" dirty="0" err="1"/>
              <a:t>freq</a:t>
            </a:r>
            <a:r>
              <a:rPr lang="en-US" dirty="0"/>
              <a:t> = c(.2,0), </a:t>
            </a:r>
            <a:r>
              <a:rPr lang="en-US" dirty="0" err="1"/>
              <a:t>vara</a:t>
            </a:r>
            <a:r>
              <a:rPr lang="en-US" dirty="0"/>
              <a:t> = .2)</a:t>
            </a:r>
          </a:p>
          <a:p>
            <a:r>
              <a:rPr lang="en-US" dirty="0" err="1"/>
              <a:t>parzen.wge</a:t>
            </a:r>
            <a:r>
              <a:rPr lang="en-US" dirty="0"/>
              <a:t>(a)</a:t>
            </a:r>
          </a:p>
          <a:p>
            <a:r>
              <a:rPr lang="en-US" dirty="0"/>
              <a:t>a = </a:t>
            </a:r>
            <a:r>
              <a:rPr lang="en-US" dirty="0" err="1"/>
              <a:t>gen.sigplusnoise.wge</a:t>
            </a:r>
            <a:r>
              <a:rPr lang="en-US" dirty="0"/>
              <a:t>(100,coef = c(1,0), </a:t>
            </a:r>
            <a:r>
              <a:rPr lang="en-US" dirty="0" err="1"/>
              <a:t>freq</a:t>
            </a:r>
            <a:r>
              <a:rPr lang="en-US" dirty="0"/>
              <a:t> = c(.4,0), </a:t>
            </a:r>
            <a:r>
              <a:rPr lang="en-US" dirty="0" err="1"/>
              <a:t>vara</a:t>
            </a:r>
            <a:r>
              <a:rPr lang="en-US" dirty="0"/>
              <a:t> = .2)</a:t>
            </a:r>
          </a:p>
          <a:p>
            <a:r>
              <a:rPr lang="en-US" dirty="0" err="1"/>
              <a:t>parzen.wge</a:t>
            </a:r>
            <a:r>
              <a:rPr lang="en-US" dirty="0"/>
              <a:t>(a)</a:t>
            </a:r>
          </a:p>
          <a:p>
            <a:r>
              <a:rPr lang="en-US" dirty="0"/>
              <a:t>a = </a:t>
            </a:r>
            <a:r>
              <a:rPr lang="en-US" dirty="0" err="1"/>
              <a:t>gen.sigplusnoise.wge</a:t>
            </a:r>
            <a:r>
              <a:rPr lang="en-US" dirty="0"/>
              <a:t>(100,coef = c(1,1), </a:t>
            </a:r>
            <a:r>
              <a:rPr lang="en-US" dirty="0" err="1"/>
              <a:t>freq</a:t>
            </a:r>
            <a:r>
              <a:rPr lang="en-US" dirty="0"/>
              <a:t> = c(.2,.4), </a:t>
            </a:r>
            <a:r>
              <a:rPr lang="en-US" dirty="0" err="1"/>
              <a:t>vara</a:t>
            </a:r>
            <a:r>
              <a:rPr lang="en-US" dirty="0"/>
              <a:t> = .2)</a:t>
            </a:r>
          </a:p>
          <a:p>
            <a:r>
              <a:rPr lang="en-US" dirty="0" err="1"/>
              <a:t>parzen.wge</a:t>
            </a:r>
            <a:r>
              <a:rPr lang="en-US" dirty="0"/>
              <a:t>(a)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479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7970-A3D2-894F-B999-E623D1DC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480529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Breakout 1</a:t>
            </a:r>
            <a:br>
              <a:rPr lang="en-US" dirty="0"/>
            </a:br>
            <a:r>
              <a:rPr lang="en-US" dirty="0"/>
              <a:t>Review your Realization off the Google Doc and then do </a:t>
            </a:r>
            <a:r>
              <a:rPr lang="en-US" dirty="0" err="1"/>
              <a:t>Match’em</a:t>
            </a:r>
            <a:r>
              <a:rPr lang="en-US" dirty="0"/>
              <a:t> UP!</a:t>
            </a:r>
          </a:p>
        </p:txBody>
      </p:sp>
    </p:spTree>
    <p:extLst>
      <p:ext uri="{BB962C8B-B14F-4D97-AF65-F5344CB8AC3E}">
        <p14:creationId xmlns:p14="http://schemas.microsoft.com/office/powerpoint/2010/main" val="3456399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6314B-DED2-0848-9FB4-70BD92657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922" y="255944"/>
            <a:ext cx="7886700" cy="49382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Match’em</a:t>
            </a:r>
            <a:r>
              <a:rPr lang="en-US" dirty="0"/>
              <a:t> Up!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E14B24-19B9-7D4C-A0C0-DB802DE2D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88" y="756709"/>
            <a:ext cx="2266861" cy="1454718"/>
          </a:xfrm>
          <a:prstGeom prst="rect">
            <a:avLst/>
          </a:prstGeom>
        </p:spPr>
      </p:pic>
      <p:pic>
        <p:nvPicPr>
          <p:cNvPr id="5" name="Picture 2" descr="https://lh4.googleusercontent.com/Y8u4q1kRGr353YQEqaBW-Y_fJU-xfdxHJICBZjLBCFnXUZ0wRXPTrDVz67CTWzQmQFcUUg8xRYc_NyCd4TSHhb68XlNW6mXp-7j6Iy9QhkC-dzXSzGldZ1HirSNi2xkC31gXqncd">
            <a:extLst>
              <a:ext uri="{FF2B5EF4-FFF2-40B4-BE49-F238E27FC236}">
                <a16:creationId xmlns:a16="http://schemas.microsoft.com/office/drawing/2014/main" id="{A974776E-7E79-584A-8446-67C3A55F9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031" y="5239627"/>
            <a:ext cx="1840838" cy="124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A83965-878B-AD43-B829-524557F69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88" y="2211427"/>
            <a:ext cx="2253689" cy="1480283"/>
          </a:xfrm>
          <a:prstGeom prst="rect">
            <a:avLst/>
          </a:prstGeom>
        </p:spPr>
      </p:pic>
      <p:pic>
        <p:nvPicPr>
          <p:cNvPr id="7" name="Picture 2" descr="https://lh6.googleusercontent.com/aj3Js3tTFiRRjVhn8QPkgYVU_rgy83fuRIK3SNWiS5_cKrD-Ma1_qi8_ToZ26fvcDlPpWimJa8eRiqYGHXhGJ04jRGZ8pU1Fjidl2h3g1wE-kNtHkMZ6l-RGhu7uquSXTewHoVFj">
            <a:extLst>
              <a:ext uri="{FF2B5EF4-FFF2-40B4-BE49-F238E27FC236}">
                <a16:creationId xmlns:a16="http://schemas.microsoft.com/office/drawing/2014/main" id="{2A01D712-E457-584F-BC8E-CFDC8AA48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058" y="756709"/>
            <a:ext cx="1950777" cy="127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lh4.googleusercontent.com/dVrYQOOPwy--WAdJ7Ias-zsHVjTaP2gphwwo-Tg6Xnrd8gFZ_J9682K6lZBhzCiWNIZYgf9yYfRfjpiHra0ocHa81py7Z7j4UjJ-R9icb83nqTnXx4GkaBAcThvXMQcE-PmXtPpj">
            <a:extLst>
              <a:ext uri="{FF2B5EF4-FFF2-40B4-BE49-F238E27FC236}">
                <a16:creationId xmlns:a16="http://schemas.microsoft.com/office/drawing/2014/main" id="{F158BB6F-CD94-514F-9BF2-E5C330384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922" y="2222670"/>
            <a:ext cx="2453051" cy="110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lh5.googleusercontent.com/dC5QcjnzUMmRrX0ni26TsrHehWA86gCC0QlScaWdmiKzjtwlhcMSWmtqPEqVNtpMGKaY6G0oNJf8MNnZNyMxdrWqKZbg2bIAgOhFt89a9FKxAAxGncYs0MUNAFWMYY52upg4Cfhp">
            <a:extLst>
              <a:ext uri="{FF2B5EF4-FFF2-40B4-BE49-F238E27FC236}">
                <a16:creationId xmlns:a16="http://schemas.microsoft.com/office/drawing/2014/main" id="{DC605B6C-FD0B-2C44-BAF9-893C90786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88" y="3654242"/>
            <a:ext cx="2104220" cy="152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5610AD-25C5-ED42-962D-701CDE8B82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7209" y="3465402"/>
            <a:ext cx="2226479" cy="1774225"/>
          </a:xfrm>
          <a:prstGeom prst="rect">
            <a:avLst/>
          </a:prstGeom>
        </p:spPr>
      </p:pic>
      <p:pic>
        <p:nvPicPr>
          <p:cNvPr id="12" name="Picture 2" descr="https://lh6.googleusercontent.com/KR2xOCjdzONN6UZesmRQsQlZijHWEGKCDk0Prk2GTbBn8IUnmbrP6rWgnP-gzv4dpn529vmw8OdZI473v5egdoL-o4kTNvUYVN9fEoEmRLQLOqAnzg5KUTSSlpKL02dGXXQMcWFg">
            <a:extLst>
              <a:ext uri="{FF2B5EF4-FFF2-40B4-BE49-F238E27FC236}">
                <a16:creationId xmlns:a16="http://schemas.microsoft.com/office/drawing/2014/main" id="{EA633D2B-E36C-BB47-A1A0-AF659A910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63" y="5184492"/>
            <a:ext cx="2710270" cy="161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2B1865-EF44-9E4E-AC98-9EA4D7C74B65}"/>
              </a:ext>
            </a:extLst>
          </p:cNvPr>
          <p:cNvSpPr txBox="1"/>
          <p:nvPr/>
        </p:nvSpPr>
        <p:spPr>
          <a:xfrm>
            <a:off x="263665" y="1246785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60EF7E-9E17-AF4C-8BA4-CA9D06C8D74B}"/>
              </a:ext>
            </a:extLst>
          </p:cNvPr>
          <p:cNvSpPr txBox="1"/>
          <p:nvPr/>
        </p:nvSpPr>
        <p:spPr>
          <a:xfrm>
            <a:off x="250493" y="2676491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7D9BEA-87AB-7848-9F3E-52FCB9FE8CAA}"/>
              </a:ext>
            </a:extLst>
          </p:cNvPr>
          <p:cNvSpPr txBox="1"/>
          <p:nvPr/>
        </p:nvSpPr>
        <p:spPr>
          <a:xfrm>
            <a:off x="250492" y="4156774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A7056A-B875-9A43-B287-569E65EA99C1}"/>
              </a:ext>
            </a:extLst>
          </p:cNvPr>
          <p:cNvSpPr txBox="1"/>
          <p:nvPr/>
        </p:nvSpPr>
        <p:spPr>
          <a:xfrm>
            <a:off x="88544" y="5783118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000614-5069-B74F-9F82-2441AA28147F}"/>
              </a:ext>
            </a:extLst>
          </p:cNvPr>
          <p:cNvSpPr txBox="1"/>
          <p:nvPr/>
        </p:nvSpPr>
        <p:spPr>
          <a:xfrm>
            <a:off x="5631462" y="1212751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3EA174-C42E-364B-B980-A0271B029287}"/>
              </a:ext>
            </a:extLst>
          </p:cNvPr>
          <p:cNvSpPr txBox="1"/>
          <p:nvPr/>
        </p:nvSpPr>
        <p:spPr>
          <a:xfrm>
            <a:off x="5618290" y="2642457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52DC34-09FD-394F-B4A7-69FAD94D1F26}"/>
              </a:ext>
            </a:extLst>
          </p:cNvPr>
          <p:cNvSpPr txBox="1"/>
          <p:nvPr/>
        </p:nvSpPr>
        <p:spPr>
          <a:xfrm>
            <a:off x="5618289" y="4122740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E705CD-7B84-E740-BEA6-8D5020176388}"/>
              </a:ext>
            </a:extLst>
          </p:cNvPr>
          <p:cNvSpPr txBox="1"/>
          <p:nvPr/>
        </p:nvSpPr>
        <p:spPr>
          <a:xfrm>
            <a:off x="5456341" y="5749084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157639-7454-3544-9863-801799778C47}"/>
              </a:ext>
            </a:extLst>
          </p:cNvPr>
          <p:cNvSpPr txBox="1"/>
          <p:nvPr/>
        </p:nvSpPr>
        <p:spPr>
          <a:xfrm>
            <a:off x="6634976" y="512956"/>
            <a:ext cx="93670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Hourly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7CA201-319D-1C43-A609-1988319B4B34}"/>
              </a:ext>
            </a:extLst>
          </p:cNvPr>
          <p:cNvSpPr txBox="1"/>
          <p:nvPr/>
        </p:nvSpPr>
        <p:spPr>
          <a:xfrm>
            <a:off x="6672095" y="5003556"/>
            <a:ext cx="93670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Daily</a:t>
            </a:r>
          </a:p>
        </p:txBody>
      </p:sp>
    </p:spTree>
    <p:extLst>
      <p:ext uri="{BB962C8B-B14F-4D97-AF65-F5344CB8AC3E}">
        <p14:creationId xmlns:p14="http://schemas.microsoft.com/office/powerpoint/2010/main" val="578114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7970-A3D2-894F-B999-E623D1DC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480529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End Break Out 1</a:t>
            </a:r>
          </a:p>
        </p:txBody>
      </p:sp>
    </p:spTree>
    <p:extLst>
      <p:ext uri="{BB962C8B-B14F-4D97-AF65-F5344CB8AC3E}">
        <p14:creationId xmlns:p14="http://schemas.microsoft.com/office/powerpoint/2010/main" val="4191411234"/>
      </p:ext>
    </p:extLst>
  </p:cSld>
  <p:clrMapOvr>
    <a:masterClrMapping/>
  </p:clrMapOvr>
</p:sld>
</file>

<file path=ppt/theme/theme1.xml><?xml version="1.0" encoding="utf-8"?>
<a:theme xmlns:a="http://schemas.openxmlformats.org/drawingml/2006/main" name="2U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U" id="{366B8B3C-2D30-EF4C-945A-9C2F0CDF465A}" vid="{BACFCB83-49E5-4846-9BF9-7818E6FE7F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2U</Template>
  <TotalTime>4272</TotalTime>
  <Words>536</Words>
  <Application>Microsoft Macintosh PowerPoint</Application>
  <PresentationFormat>On-screen Show (4:3)</PresentationFormat>
  <Paragraphs>76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2U</vt:lpstr>
      <vt:lpstr>DS 6373: Unit 2 Live Session </vt:lpstr>
      <vt:lpstr>Explanation: VXBAR CODE / Unit 1 Breakout Code </vt:lpstr>
      <vt:lpstr>Variance Code</vt:lpstr>
      <vt:lpstr>Estimation</vt:lpstr>
      <vt:lpstr>Estimation of Autocovariance</vt:lpstr>
      <vt:lpstr>Some Questions from PPT</vt:lpstr>
      <vt:lpstr>Breakout 1 Review your Realization off the Google Doc and then do Match’em UP!</vt:lpstr>
      <vt:lpstr>Match’em Up!</vt:lpstr>
      <vt:lpstr>End Break Out 1</vt:lpstr>
      <vt:lpstr>Breakout 2</vt:lpstr>
      <vt:lpstr>Match’em Up Part 2</vt:lpstr>
      <vt:lpstr>End Break Out 2</vt:lpstr>
      <vt:lpstr>Aggregating</vt:lpstr>
      <vt:lpstr>Power Usage By Minute for 6 months</vt:lpstr>
      <vt:lpstr>Hourly Power Usage</vt:lpstr>
      <vt:lpstr>Daily Power Usage</vt:lpstr>
      <vt:lpstr>Question … What should the Spectral Density of White Noise Look Like? </vt:lpstr>
      <vt:lpstr>Why is the True Spectral Density Shown Below Always at Zero?</vt:lpstr>
      <vt:lpstr>Generate 1000 observation of from a white noise process and find the sample spectral density using a Parzen Window.</vt:lpstr>
      <vt:lpstr>Break Out 3</vt:lpstr>
      <vt:lpstr>Break Out</vt:lpstr>
      <vt:lpstr>EndBreak Out 3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 6373: Unit 2 Live Session </dc:title>
  <dc:creator>Microsoft Office User</dc:creator>
  <cp:lastModifiedBy>Microsoft Office User</cp:lastModifiedBy>
  <cp:revision>22</cp:revision>
  <dcterms:created xsi:type="dcterms:W3CDTF">2019-05-13T19:43:52Z</dcterms:created>
  <dcterms:modified xsi:type="dcterms:W3CDTF">2019-09-03T23:25:24Z</dcterms:modified>
</cp:coreProperties>
</file>